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EEE318C-0727-4047-ADDA-9EEC089DD91C}">
  <a:tblStyle styleId="{5EEE318C-0727-4047-ADDA-9EEC089DD9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8a95c95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8a95c95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f8a95c958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f8a95c958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f92127a9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f92127a9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8a95c95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8a95c95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f8a95c9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f8a95c9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f8a95c958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f8a95c958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8a95c958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8a95c95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f8a95c958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f8a95c958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8a95c95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f8a95c95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f8a95c95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f8a95c95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8a95c958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8a95c958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f92127a9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f92127a9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f8a95c958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f8a95c958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f8a95c958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f8a95c958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f8a95c95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f8a95c95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56c20673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56c20673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56c2067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56c2067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8a95c958_4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8a95c958_4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f8a95c958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f8a95c958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f8a95c958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f8a95c95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f8a95c958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f8a95c958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8a95c958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8a95c958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f8a95c958_4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f8a95c958_4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8a95c958_4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8a95c958_4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8a95c958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8a95c95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f8a95c9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f8a95c9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-267700"/>
            <a:ext cx="8520600" cy="58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750"/>
            <a:ext cx="9163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450" y="1333500"/>
            <a:ext cx="666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93681" l="0" r="0" t="0"/>
          <a:stretch/>
        </p:blipFill>
        <p:spPr>
          <a:xfrm>
            <a:off x="0" y="0"/>
            <a:ext cx="9144000" cy="28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b="0" l="1700" r="89824" t="38676"/>
          <a:stretch/>
        </p:blipFill>
        <p:spPr>
          <a:xfrm>
            <a:off x="7699900" y="2805550"/>
            <a:ext cx="1444100" cy="2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1700" r="89824" t="38676"/>
          <a:stretch/>
        </p:blipFill>
        <p:spPr>
          <a:xfrm>
            <a:off x="0" y="2805550"/>
            <a:ext cx="1444100" cy="2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9800" y="2742675"/>
            <a:ext cx="5000800" cy="2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90896" l="1943" r="4168" t="0"/>
          <a:stretch/>
        </p:blipFill>
        <p:spPr>
          <a:xfrm>
            <a:off x="0" y="403100"/>
            <a:ext cx="9144000" cy="2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90896" l="0" r="0" t="0"/>
          <a:stretch/>
        </p:blipFill>
        <p:spPr>
          <a:xfrm>
            <a:off x="0" y="2123925"/>
            <a:ext cx="2176725" cy="2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90896" l="0" r="0" t="0"/>
          <a:stretch/>
        </p:blipFill>
        <p:spPr>
          <a:xfrm>
            <a:off x="7110600" y="2123925"/>
            <a:ext cx="2033400" cy="2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8972" y="0"/>
            <a:ext cx="289502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76736" l="0" r="0" t="14799"/>
          <a:stretch/>
        </p:blipFill>
        <p:spPr>
          <a:xfrm>
            <a:off x="6248975" y="139725"/>
            <a:ext cx="2895025" cy="6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15490" l="0" r="0" t="0"/>
          <a:stretch/>
        </p:blipFill>
        <p:spPr>
          <a:xfrm>
            <a:off x="6424675" y="1076275"/>
            <a:ext cx="2543625" cy="40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80150" y="3079650"/>
            <a:ext cx="2063850" cy="20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42134" l="0" r="75001" t="-3367"/>
          <a:stretch/>
        </p:blipFill>
        <p:spPr>
          <a:xfrm flipH="1">
            <a:off x="6590225" y="3079650"/>
            <a:ext cx="566125" cy="13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59299" l="70074" r="3438" t="0"/>
          <a:stretch/>
        </p:blipFill>
        <p:spPr>
          <a:xfrm flipH="1">
            <a:off x="0" y="4303500"/>
            <a:ext cx="7080150" cy="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63312" l="70074" r="3438" t="0"/>
          <a:stretch/>
        </p:blipFill>
        <p:spPr>
          <a:xfrm flipH="1">
            <a:off x="0" y="3079650"/>
            <a:ext cx="6590225" cy="20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63312" l="70074" r="3438" t="0"/>
          <a:stretch/>
        </p:blipFill>
        <p:spPr>
          <a:xfrm flipH="1">
            <a:off x="6465650" y="3079650"/>
            <a:ext cx="657975" cy="7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41208" l="15439" r="72040" t="22529"/>
          <a:stretch/>
        </p:blipFill>
        <p:spPr>
          <a:xfrm>
            <a:off x="1564000" y="1064175"/>
            <a:ext cx="5095150" cy="2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41208" l="15439" r="72836" t="22529"/>
          <a:stretch/>
        </p:blipFill>
        <p:spPr>
          <a:xfrm>
            <a:off x="3119700" y="378900"/>
            <a:ext cx="3539450" cy="2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895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77486" l="0" r="0" t="14849"/>
          <a:stretch/>
        </p:blipFill>
        <p:spPr>
          <a:xfrm>
            <a:off x="171550" y="225725"/>
            <a:ext cx="2723475" cy="5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3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53575"/>
            <a:ext cx="9144000" cy="438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311700" y="739075"/>
            <a:ext cx="8520600" cy="15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latin typeface="Comic Sans MS"/>
                <a:ea typeface="Comic Sans MS"/>
                <a:cs typeface="Comic Sans MS"/>
                <a:sym typeface="Comic Sans MS"/>
              </a:rPr>
              <a:t>Yelp Review Analysis </a:t>
            </a:r>
            <a:endParaRPr b="1" sz="3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latin typeface="Comic Sans MS"/>
                <a:ea typeface="Comic Sans MS"/>
                <a:cs typeface="Comic Sans MS"/>
                <a:sym typeface="Comic Sans MS"/>
              </a:rPr>
              <a:t>for</a:t>
            </a:r>
            <a:endParaRPr b="1" sz="3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latin typeface="Comic Sans MS"/>
                <a:ea typeface="Comic Sans MS"/>
                <a:cs typeface="Comic Sans MS"/>
                <a:sym typeface="Comic Sans MS"/>
              </a:rPr>
              <a:t>Mexican Restaurant</a:t>
            </a:r>
            <a:endParaRPr b="1"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2715150" y="2760700"/>
            <a:ext cx="3713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3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 628  </a:t>
            </a:r>
            <a:r>
              <a:rPr lang="zh-CN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4</a:t>
            </a:r>
            <a:r>
              <a:rPr lang="zh-CN" sz="3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3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00" y="853788"/>
            <a:ext cx="6439150" cy="39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2465775" y="3678500"/>
            <a:ext cx="16782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Phoenix,</a:t>
            </a:r>
            <a:r>
              <a:rPr b="1" lang="zh-CN" sz="1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1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Avondale, 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Fountian Hill etc.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2233700" y="3713600"/>
            <a:ext cx="284100" cy="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2"/>
          <p:cNvSpPr txBox="1"/>
          <p:nvPr/>
        </p:nvSpPr>
        <p:spPr>
          <a:xfrm>
            <a:off x="5512400" y="3754700"/>
            <a:ext cx="1127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Charlotte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4" name="Google Shape;164;p22"/>
          <p:cNvCxnSpPr/>
          <p:nvPr/>
        </p:nvCxnSpPr>
        <p:spPr>
          <a:xfrm>
            <a:off x="5488300" y="3619300"/>
            <a:ext cx="22260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2"/>
          <p:cNvSpPr txBox="1"/>
          <p:nvPr/>
        </p:nvSpPr>
        <p:spPr>
          <a:xfrm>
            <a:off x="5935250" y="2335050"/>
            <a:ext cx="993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Cleveland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6" name="Google Shape;166;p22"/>
          <p:cNvCxnSpPr/>
          <p:nvPr/>
        </p:nvCxnSpPr>
        <p:spPr>
          <a:xfrm flipH="1" rot="10800000">
            <a:off x="5664800" y="2538625"/>
            <a:ext cx="4026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2"/>
          <p:cNvCxnSpPr/>
          <p:nvPr/>
        </p:nvCxnSpPr>
        <p:spPr>
          <a:xfrm flipH="1" rot="10800000">
            <a:off x="5741000" y="2233825"/>
            <a:ext cx="4026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2"/>
          <p:cNvSpPr txBox="1"/>
          <p:nvPr/>
        </p:nvSpPr>
        <p:spPr>
          <a:xfrm>
            <a:off x="6087650" y="1954050"/>
            <a:ext cx="993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Toronto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 flipH="1" rot="10800000">
            <a:off x="1931000" y="2837725"/>
            <a:ext cx="203100" cy="4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2"/>
          <p:cNvSpPr txBox="1"/>
          <p:nvPr/>
        </p:nvSpPr>
        <p:spPr>
          <a:xfrm>
            <a:off x="1820450" y="2487450"/>
            <a:ext cx="993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Las Vegas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Mexican Food Popularity Heatmap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3"/>
          <p:cNvGraphicFramePr/>
          <p:nvPr/>
        </p:nvGraphicFramePr>
        <p:xfrm>
          <a:off x="5548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{5EEE318C-0727-4047-ADDA-9EEC089DD91C}</a:tableStyleId>
              </a:tblPr>
              <a:tblGrid>
                <a:gridCol w="2241750"/>
                <a:gridCol w="4026550"/>
              </a:tblGrid>
              <a:tr h="42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Hispanic or Latino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Phoenix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rgbClr val="FF000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40.8%</a:t>
                      </a:r>
                      <a:endParaRPr b="1">
                        <a:solidFill>
                          <a:srgbClr val="FF000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Las Vegas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rgbClr val="FF000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31.5%</a:t>
                      </a:r>
                      <a:endParaRPr b="1">
                        <a:solidFill>
                          <a:srgbClr val="FF000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Madison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6.8%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77" name="Google Shape;177;p23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Population Composition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1781" l="5535" r="0" t="8717"/>
          <a:stretch/>
        </p:blipFill>
        <p:spPr>
          <a:xfrm>
            <a:off x="719625" y="644925"/>
            <a:ext cx="6303826" cy="420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3201050" y="779125"/>
            <a:ext cx="3550200" cy="2432100"/>
          </a:xfrm>
          <a:prstGeom prst="cloudCallout">
            <a:avLst>
              <a:gd fmla="val -68655" name="adj1"/>
              <a:gd fmla="val 3398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Comic Sans MS"/>
                <a:ea typeface="Comic Sans MS"/>
                <a:cs typeface="Comic Sans MS"/>
                <a:sym typeface="Comic Sans MS"/>
              </a:rPr>
              <a:t>Top 3 cities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Las Vegas :      827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Phoenix:          753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Toronto:          280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10 cities </a:t>
            </a:r>
            <a:r>
              <a:rPr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LARGEST number of mexican restaurants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5256375" y="769425"/>
            <a:ext cx="3887700" cy="3172800"/>
          </a:xfrm>
          <a:prstGeom prst="cloudCallout">
            <a:avLst>
              <a:gd fmla="val -18195" name="adj1"/>
              <a:gd fmla="val 6651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:Carne,asada,chip,salsa,bite,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flavor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:margarita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latin typeface="Comic Sans MS"/>
                <a:ea typeface="Comic Sans MS"/>
                <a:cs typeface="Comic Sans MS"/>
                <a:sym typeface="Comic Sans MS"/>
              </a:rPr>
              <a:t>LOCATION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587975" y="3757100"/>
            <a:ext cx="31029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latin typeface="Comic Sans MS"/>
                <a:ea typeface="Comic Sans MS"/>
                <a:cs typeface="Comic Sans MS"/>
                <a:sym typeface="Comic Sans MS"/>
              </a:rPr>
              <a:t>Top 1: </a:t>
            </a:r>
            <a:r>
              <a:rPr b="1" lang="zh-CN" sz="2100">
                <a:latin typeface="Comic Sans MS"/>
                <a:ea typeface="Comic Sans MS"/>
                <a:cs typeface="Comic Sans MS"/>
                <a:sym typeface="Comic Sans MS"/>
              </a:rPr>
              <a:t>Las Vegas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20937" l="13606" r="10336" t="20249"/>
          <a:stretch/>
        </p:blipFill>
        <p:spPr>
          <a:xfrm>
            <a:off x="294650" y="1078525"/>
            <a:ext cx="4675901" cy="240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cloud of review in Top 3 cities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/>
        </p:nvSpPr>
        <p:spPr>
          <a:xfrm>
            <a:off x="1587975" y="3833300"/>
            <a:ext cx="31029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latin typeface="Comic Sans MS"/>
                <a:ea typeface="Comic Sans MS"/>
                <a:cs typeface="Comic Sans MS"/>
                <a:sym typeface="Comic Sans MS"/>
              </a:rPr>
              <a:t>Top 2: </a:t>
            </a:r>
            <a:r>
              <a:rPr b="1" lang="zh-CN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Phoenix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5353100" y="877850"/>
            <a:ext cx="3790800" cy="3172800"/>
          </a:xfrm>
          <a:prstGeom prst="cloudCallout">
            <a:avLst>
              <a:gd fmla="val -22421" name="adj1"/>
              <a:gd fmla="val 6716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:Carne,asada,chip,salsa,bite,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flavor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MENU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SERICE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20465" l="12054" r="10371" t="20162"/>
          <a:stretch/>
        </p:blipFill>
        <p:spPr>
          <a:xfrm>
            <a:off x="203875" y="1012904"/>
            <a:ext cx="4996823" cy="25490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cloud of review in Top 3 cities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/>
        </p:nvSpPr>
        <p:spPr>
          <a:xfrm>
            <a:off x="1511775" y="3757100"/>
            <a:ext cx="31029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latin typeface="Comic Sans MS"/>
                <a:ea typeface="Comic Sans MS"/>
                <a:cs typeface="Comic Sans MS"/>
                <a:sym typeface="Comic Sans MS"/>
              </a:rPr>
              <a:t>Top 3: </a:t>
            </a:r>
            <a:r>
              <a:rPr b="1" lang="zh-CN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Toronto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5342275" y="801650"/>
            <a:ext cx="3851100" cy="3172800"/>
          </a:xfrm>
          <a:prstGeom prst="cloudCallout">
            <a:avLst>
              <a:gd fmla="val -22052" name="adj1"/>
              <a:gd fmla="val 6578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:Carne,asada,chip,salsa,flavor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MENU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Comic Sans MS"/>
                <a:ea typeface="Comic Sans MS"/>
                <a:cs typeface="Comic Sans MS"/>
                <a:sym typeface="Comic Sans MS"/>
              </a:rPr>
              <a:t>SERICE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20228" l="12388" r="12025" t="19548"/>
          <a:stretch/>
        </p:blipFill>
        <p:spPr>
          <a:xfrm>
            <a:off x="280075" y="936147"/>
            <a:ext cx="4985999" cy="264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cloud of review in Top 3 cities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1226975"/>
            <a:ext cx="8520600" cy="21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latin typeface="Comic Sans MS"/>
                <a:ea typeface="Comic Sans MS"/>
                <a:cs typeface="Comic Sans MS"/>
                <a:sym typeface="Comic Sans MS"/>
              </a:rPr>
              <a:t>Frequency of Keywords 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latin typeface="Comic Sans MS"/>
                <a:ea typeface="Comic Sans MS"/>
                <a:cs typeface="Comic Sans MS"/>
                <a:sym typeface="Comic Sans MS"/>
              </a:rPr>
              <a:t>VS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latin typeface="Comic Sans MS"/>
                <a:ea typeface="Comic Sans MS"/>
                <a:cs typeface="Comic Sans MS"/>
                <a:sym typeface="Comic Sans MS"/>
              </a:rPr>
              <a:t>Star Level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latin typeface="Comic Sans MS"/>
                <a:ea typeface="Comic Sans MS"/>
                <a:cs typeface="Comic Sans MS"/>
                <a:sym typeface="Comic Sans MS"/>
              </a:rPr>
              <a:t>among THREE Cities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00" y="484700"/>
            <a:ext cx="3102900" cy="2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484708"/>
            <a:ext cx="3102900" cy="206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000" y="2553289"/>
            <a:ext cx="3102900" cy="206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400" y="2553300"/>
            <a:ext cx="3102900" cy="20685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1: Las Vegas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150" y="516800"/>
            <a:ext cx="3082425" cy="20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575" y="516800"/>
            <a:ext cx="3082425" cy="205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150" y="2571750"/>
            <a:ext cx="3082425" cy="20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575" y="2571749"/>
            <a:ext cx="3082425" cy="20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2: Phoenix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25" y="550975"/>
            <a:ext cx="3036624" cy="202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850" y="550975"/>
            <a:ext cx="3036624" cy="202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213" y="2575400"/>
            <a:ext cx="3036636" cy="202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7850" y="2575399"/>
            <a:ext cx="3036624" cy="2024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3: Toronto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Outlines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88700" y="985625"/>
            <a:ext cx="75666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Introduction of data and GOALS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Text Preprocessing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EDA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Simple Models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Future Works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1205575" y="4362875"/>
            <a:ext cx="1782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Carne Asada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5115800" y="4362875"/>
            <a:ext cx="1225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salsa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6377525" y="4359775"/>
            <a:ext cx="1225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879" y="3513875"/>
            <a:ext cx="1673746" cy="9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550" y="3511900"/>
            <a:ext cx="909301" cy="90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138775" y="705275"/>
            <a:ext cx="90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Las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Vegas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5000" y="3499879"/>
            <a:ext cx="1673750" cy="93729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3515600" y="4362875"/>
            <a:ext cx="1225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Chip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138775" y="1772075"/>
            <a:ext cx="1225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Phoenix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138775" y="2534075"/>
            <a:ext cx="1225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Toronto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1515650" y="667050"/>
            <a:ext cx="1084200" cy="952500"/>
          </a:xfrm>
          <a:prstGeom prst="hear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Great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1515650" y="1581450"/>
            <a:ext cx="1084200" cy="952500"/>
          </a:xfrm>
          <a:prstGeom prst="hear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Great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1515650" y="2495850"/>
            <a:ext cx="1084200" cy="952500"/>
          </a:xfrm>
          <a:prstGeom prst="hear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Great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3142825" y="674325"/>
            <a:ext cx="1273800" cy="725700"/>
          </a:xfrm>
          <a:prstGeom prst="foldedCorner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Just So-so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3142825" y="1588725"/>
            <a:ext cx="1273800" cy="725700"/>
          </a:xfrm>
          <a:prstGeom prst="foldedCorner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Just So-so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3142825" y="2503125"/>
            <a:ext cx="1273800" cy="725700"/>
          </a:xfrm>
          <a:prstGeom prst="foldedCorner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Just So-so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4967925" y="1484950"/>
            <a:ext cx="983400" cy="9408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4967925" y="2475550"/>
            <a:ext cx="983400" cy="9408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6295775" y="579625"/>
            <a:ext cx="1084200" cy="952500"/>
          </a:xfrm>
          <a:prstGeom prst="hear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margarita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7749125" y="4359775"/>
            <a:ext cx="1225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Others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7683675" y="505800"/>
            <a:ext cx="1225500" cy="11136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Good Service; Bad Location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7667650" y="1835250"/>
            <a:ext cx="1257600" cy="5967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Difficult to say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667650" y="2673450"/>
            <a:ext cx="1257600" cy="5967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Difficult to say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000" y="3513875"/>
            <a:ext cx="909300" cy="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Conclusion for Mexican Restaurant in these Cities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6420688" y="1642563"/>
            <a:ext cx="777600" cy="7830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6420688" y="2535988"/>
            <a:ext cx="777600" cy="7830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0973" y="3496994"/>
            <a:ext cx="983400" cy="93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11345" l="31133" r="26293" t="8307"/>
          <a:stretch/>
        </p:blipFill>
        <p:spPr>
          <a:xfrm>
            <a:off x="1272150" y="805223"/>
            <a:ext cx="1917776" cy="3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7785" l="5783" r="2271" t="3435"/>
          <a:stretch/>
        </p:blipFill>
        <p:spPr>
          <a:xfrm>
            <a:off x="3592303" y="810525"/>
            <a:ext cx="5127321" cy="2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/>
          <p:nvPr/>
        </p:nvSpPr>
        <p:spPr>
          <a:xfrm>
            <a:off x="731901" y="210245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731902" y="24083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731904" y="271415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731905" y="30200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5445450" y="3874425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5799751" y="3874425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6154052" y="3874425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6508354" y="3874425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6862655" y="3874425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cloud of reviews in 5 star levles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731900" y="17966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b="4313" l="7012" r="5552" t="3119"/>
          <a:stretch/>
        </p:blipFill>
        <p:spPr>
          <a:xfrm>
            <a:off x="424643" y="663588"/>
            <a:ext cx="3307319" cy="36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28521" l="16704" r="10605" t="27170"/>
          <a:stretch/>
        </p:blipFill>
        <p:spPr>
          <a:xfrm>
            <a:off x="4178925" y="904525"/>
            <a:ext cx="4426425" cy="27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1119412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1473714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/>
          <p:nvPr/>
        </p:nvSpPr>
        <p:spPr>
          <a:xfrm>
            <a:off x="1828015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2182316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2536618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cloud of reviews in 5 star levles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5495387" y="38126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5849689" y="38126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6203990" y="38126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6558291" y="38126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6912593" y="38126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5420" l="12705" r="9678" t="5872"/>
          <a:stretch/>
        </p:blipFill>
        <p:spPr>
          <a:xfrm>
            <a:off x="1343961" y="684975"/>
            <a:ext cx="6367250" cy="36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>
            <a:off x="3666587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4020889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4375190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4729491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/>
          <p:nvPr/>
        </p:nvSpPr>
        <p:spPr>
          <a:xfrm>
            <a:off x="5083793" y="4422200"/>
            <a:ext cx="268800" cy="234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cloud of reviews in 5 star levles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63" y="1818375"/>
            <a:ext cx="6957950" cy="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261775" y="1471600"/>
            <a:ext cx="2101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TF-IDF Example: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261775" y="820700"/>
            <a:ext cx="6629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We randomly selected 30000 reviews from Phoenix.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261775" y="2828500"/>
            <a:ext cx="2101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Model Performance</a:t>
            </a: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525" y="3139900"/>
            <a:ext cx="4297826" cy="13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TF-IDF &amp; Simple Classification Models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331300" y="854575"/>
            <a:ext cx="2753400" cy="3563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Comic Sans MS"/>
                <a:ea typeface="Comic Sans MS"/>
                <a:cs typeface="Comic Sans MS"/>
                <a:sym typeface="Comic Sans MS"/>
              </a:rPr>
              <a:t>More Work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Information Value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of high frequency words.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Ranking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changes according to time.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Positive and Negative</a:t>
            </a: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words according to some criterions.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3214050" y="854575"/>
            <a:ext cx="2715900" cy="3563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Comic Sans MS"/>
                <a:ea typeface="Comic Sans MS"/>
                <a:cs typeface="Comic Sans MS"/>
                <a:sym typeface="Comic Sans MS"/>
              </a:rPr>
              <a:t>Models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Try different models for star classification.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Use NLP methods to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keywords 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and their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influence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on review stars.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6059300" y="854575"/>
            <a:ext cx="2715900" cy="3563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Comic Sans MS"/>
                <a:ea typeface="Comic Sans MS"/>
                <a:cs typeface="Comic Sans MS"/>
                <a:sym typeface="Comic Sans MS"/>
              </a:rPr>
              <a:t>Shiny APP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give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suggestions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in different cities.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give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presences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for business owners.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give advice to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 rating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in Yelp.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WorK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159300" y="1410925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8000">
                <a:latin typeface="Comic Sans MS"/>
                <a:ea typeface="Comic Sans MS"/>
                <a:cs typeface="Comic Sans MS"/>
                <a:sym typeface="Comic Sans MS"/>
              </a:rPr>
              <a:t>Thank You !</a:t>
            </a:r>
            <a:endParaRPr b="1" sz="8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1859100" y="696225"/>
            <a:ext cx="5425800" cy="335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4618</a:t>
            </a:r>
            <a:r>
              <a:rPr lang="zh-CN" sz="1800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MEXICAN restaurants;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401,692</a:t>
            </a:r>
            <a:r>
              <a:rPr lang="zh-CN" sz="1800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reviews of mexican restaurants;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80,720</a:t>
            </a:r>
            <a:r>
              <a:rPr lang="zh-CN" sz="1800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tips of mexican restaurants.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Data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37900" y="669175"/>
            <a:ext cx="2635200" cy="3031200"/>
          </a:xfrm>
          <a:prstGeom prst="wedgeRectCallout">
            <a:avLst>
              <a:gd fmla="val 51502" name="adj1"/>
              <a:gd fmla="val 6995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</a:t>
            </a: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CRUCIAL</a:t>
            </a: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reviews that matters to business owners.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3245338" y="661075"/>
            <a:ext cx="2568600" cy="3047400"/>
          </a:xfrm>
          <a:prstGeom prst="wedgeRectCallout">
            <a:avLst>
              <a:gd fmla="val -7384" name="adj1"/>
              <a:gd fmla="val 64092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ADVICE</a:t>
            </a: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Business owners 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arenR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 and taste of Foods and Drinks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arenR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arenR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Location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arenR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Price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6086200" y="644875"/>
            <a:ext cx="2259900" cy="3079800"/>
          </a:xfrm>
          <a:prstGeom prst="wedgeRectCallout">
            <a:avLst>
              <a:gd fmla="val -52740" name="adj1"/>
              <a:gd fmla="val 67272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COMPARISON</a:t>
            </a: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with other mexican restaurants.</a:t>
            </a: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Goals of Our Project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 Processing</a:t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88700" y="985625"/>
            <a:ext cx="75666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All the reviews of mexican restaurants are in English, so no needs for translation.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Delete NaN reviews.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Use lower cases: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Remove all character except “a”-”z”, “0-9”.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580650" y="2820800"/>
            <a:ext cx="1982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E06666"/>
                </a:solidFill>
              </a:rPr>
              <a:t>M</a:t>
            </a:r>
            <a:r>
              <a:rPr lang="zh-CN"/>
              <a:t>exican        </a:t>
            </a:r>
            <a:r>
              <a:rPr lang="zh-CN">
                <a:solidFill>
                  <a:srgbClr val="E06666"/>
                </a:solidFill>
              </a:rPr>
              <a:t>m</a:t>
            </a:r>
            <a:r>
              <a:rPr lang="zh-CN">
                <a:solidFill>
                  <a:schemeClr val="dk1"/>
                </a:solidFill>
              </a:rPr>
              <a:t>exican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E06666"/>
                </a:solidFill>
              </a:rPr>
              <a:t>  T</a:t>
            </a:r>
            <a:r>
              <a:rPr lang="zh-CN"/>
              <a:t>aco               </a:t>
            </a:r>
            <a:r>
              <a:rPr lang="zh-CN">
                <a:solidFill>
                  <a:srgbClr val="E06666"/>
                </a:solidFill>
              </a:rPr>
              <a:t>t</a:t>
            </a:r>
            <a:r>
              <a:rPr lang="zh-CN"/>
              <a:t>aco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E06666"/>
                </a:solidFill>
              </a:rPr>
              <a:t>C</a:t>
            </a:r>
            <a:r>
              <a:rPr lang="zh-CN"/>
              <a:t>abeza          </a:t>
            </a:r>
            <a:r>
              <a:rPr lang="zh-CN">
                <a:solidFill>
                  <a:srgbClr val="E06666"/>
                </a:solidFill>
              </a:rPr>
              <a:t>c</a:t>
            </a:r>
            <a:r>
              <a:rPr lang="zh-CN"/>
              <a:t>abeza</a:t>
            </a:r>
            <a:r>
              <a:rPr lang="zh-CN" sz="1200"/>
              <a:t>         </a:t>
            </a:r>
            <a:endParaRPr sz="1200"/>
          </a:p>
        </p:txBody>
      </p:sp>
      <p:cxnSp>
        <p:nvCxnSpPr>
          <p:cNvPr id="115" name="Google Shape;115;p17"/>
          <p:cNvCxnSpPr/>
          <p:nvPr/>
        </p:nvCxnSpPr>
        <p:spPr>
          <a:xfrm>
            <a:off x="4414800" y="3030750"/>
            <a:ext cx="246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4414800" y="3448188"/>
            <a:ext cx="246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4414800" y="3239475"/>
            <a:ext cx="246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 Processing</a:t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788700" y="926100"/>
            <a:ext cx="75666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 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Stop Words: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Lemmatizate: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350800" y="1306875"/>
            <a:ext cx="498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E06666"/>
                </a:solidFill>
              </a:rPr>
              <a:t>I</a:t>
            </a:r>
            <a:r>
              <a:rPr lang="zh-CN">
                <a:solidFill>
                  <a:srgbClr val="E06666"/>
                </a:solidFill>
              </a:rPr>
              <a:t>    me    my    you’re    it’s    what    that’ll    haven’t    mustn’t   wouldn’t    just    very    too    further    both    during    …...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689925" y="2306475"/>
            <a:ext cx="19422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restaurant</a:t>
            </a:r>
            <a:r>
              <a:rPr lang="zh-CN" sz="1700">
                <a:solidFill>
                  <a:srgbClr val="E06666"/>
                </a:solidFill>
              </a:rPr>
              <a:t>s</a:t>
            </a:r>
            <a:r>
              <a:rPr lang="zh-CN" sz="1700"/>
              <a:t>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strip</a:t>
            </a:r>
            <a:r>
              <a:rPr lang="zh-CN" sz="1700">
                <a:solidFill>
                  <a:srgbClr val="E06666"/>
                </a:solidFill>
              </a:rPr>
              <a:t>ping</a:t>
            </a:r>
            <a:r>
              <a:rPr lang="zh-CN" sz="1700"/>
              <a:t> 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</a:rPr>
              <a:t>strip</a:t>
            </a:r>
            <a:r>
              <a:rPr lang="zh-CN" sz="1700">
                <a:solidFill>
                  <a:srgbClr val="E06666"/>
                </a:solidFill>
              </a:rPr>
              <a:t>s</a:t>
            </a:r>
            <a:r>
              <a:rPr lang="zh-CN" sz="1700"/>
              <a:t>  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seat</a:t>
            </a:r>
            <a:r>
              <a:rPr lang="zh-CN" sz="1700">
                <a:solidFill>
                  <a:srgbClr val="E06666"/>
                </a:solidFill>
              </a:rPr>
              <a:t>ed</a:t>
            </a:r>
            <a:r>
              <a:rPr lang="zh-CN" sz="1700"/>
              <a:t>   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t</a:t>
            </a:r>
            <a:r>
              <a:rPr lang="zh-CN" sz="1700">
                <a:solidFill>
                  <a:srgbClr val="E06666"/>
                </a:solidFill>
              </a:rPr>
              <a:t>ook</a:t>
            </a:r>
            <a:r>
              <a:rPr lang="zh-CN"/>
              <a:t> 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831907" y="2306475"/>
            <a:ext cx="20646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restaurant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strip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strip</a:t>
            </a:r>
            <a:r>
              <a:rPr lang="zh-CN" sz="1700">
                <a:solidFill>
                  <a:srgbClr val="FF9900"/>
                </a:solidFill>
              </a:rPr>
              <a:t> </a:t>
            </a:r>
            <a:endParaRPr sz="17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seat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take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/>
          <p:nvPr/>
        </p:nvCxnSpPr>
        <p:spPr>
          <a:xfrm>
            <a:off x="4470338" y="3617775"/>
            <a:ext cx="6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/>
          <p:nvPr/>
        </p:nvCxnSpPr>
        <p:spPr>
          <a:xfrm flipH="1" rot="10800000">
            <a:off x="4470338" y="3340238"/>
            <a:ext cx="684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/>
          <p:nvPr/>
        </p:nvCxnSpPr>
        <p:spPr>
          <a:xfrm flipH="1" rot="10800000">
            <a:off x="4470338" y="3076513"/>
            <a:ext cx="684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4470350" y="2806463"/>
            <a:ext cx="673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4470350" y="2549900"/>
            <a:ext cx="673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 Processing Examples</a:t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50050" y="1137150"/>
            <a:ext cx="39177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strike="sngStrike">
                <a:solidFill>
                  <a:srgbClr val="E06666"/>
                </a:solidFill>
              </a:rPr>
              <a:t>I've been</a:t>
            </a:r>
            <a:r>
              <a:rPr lang="zh-CN" sz="1800">
                <a:solidFill>
                  <a:schemeClr val="dk1"/>
                </a:solidFill>
              </a:rPr>
              <a:t> com</a:t>
            </a:r>
            <a:r>
              <a:rPr lang="zh-CN" sz="1800">
                <a:solidFill>
                  <a:srgbClr val="E06666"/>
                </a:solidFill>
              </a:rPr>
              <a:t>ing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rgbClr val="E06666"/>
                </a:solidFill>
              </a:rPr>
              <a:t>to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rgbClr val="E06666"/>
                </a:solidFill>
              </a:rPr>
              <a:t>L</a:t>
            </a:r>
            <a:r>
              <a:rPr lang="zh-CN" sz="1800">
                <a:solidFill>
                  <a:schemeClr val="dk1"/>
                </a:solidFill>
              </a:rPr>
              <a:t>oco </a:t>
            </a:r>
            <a:r>
              <a:rPr lang="zh-CN" sz="1800">
                <a:solidFill>
                  <a:srgbClr val="E06666"/>
                </a:solidFill>
              </a:rPr>
              <a:t>on</a:t>
            </a:r>
            <a:r>
              <a:rPr lang="zh-CN" sz="1800">
                <a:solidFill>
                  <a:schemeClr val="dk1"/>
                </a:solidFill>
              </a:rPr>
              <a:t> mill </a:t>
            </a:r>
            <a:r>
              <a:rPr lang="zh-CN" sz="1800">
                <a:solidFill>
                  <a:srgbClr val="E06666"/>
                </a:solidFill>
              </a:rPr>
              <a:t>since </a:t>
            </a:r>
            <a:r>
              <a:rPr lang="zh-CN" sz="1800" strike="sngStrike">
                <a:solidFill>
                  <a:srgbClr val="E06666"/>
                </a:solidFill>
              </a:rPr>
              <a:t>they</a:t>
            </a:r>
            <a:r>
              <a:rPr lang="zh-CN" sz="1800">
                <a:solidFill>
                  <a:schemeClr val="dk1"/>
                </a:solidFill>
              </a:rPr>
              <a:t> open</a:t>
            </a:r>
            <a:r>
              <a:rPr lang="zh-CN" sz="1800">
                <a:solidFill>
                  <a:srgbClr val="E06666"/>
                </a:solidFill>
              </a:rPr>
              <a:t>ed.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rgbClr val="E06666"/>
                </a:solidFill>
              </a:rPr>
              <a:t>I </a:t>
            </a:r>
            <a:r>
              <a:rPr lang="zh-CN" sz="1800">
                <a:solidFill>
                  <a:schemeClr val="dk1"/>
                </a:solidFill>
              </a:rPr>
              <a:t>love com</a:t>
            </a:r>
            <a:r>
              <a:rPr lang="zh-CN" sz="1800">
                <a:solidFill>
                  <a:srgbClr val="E06666"/>
                </a:solidFill>
              </a:rPr>
              <a:t>ing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rgbClr val="E06666"/>
                </a:solidFill>
              </a:rPr>
              <a:t>here</a:t>
            </a:r>
            <a:r>
              <a:rPr lang="zh-CN" sz="1800">
                <a:solidFill>
                  <a:schemeClr val="dk1"/>
                </a:solidFill>
              </a:rPr>
              <a:t> especially </a:t>
            </a:r>
            <a:r>
              <a:rPr lang="zh-CN" sz="1800" strike="sngStrike">
                <a:solidFill>
                  <a:srgbClr val="E06666"/>
                </a:solidFill>
              </a:rPr>
              <a:t>on</a:t>
            </a:r>
            <a:r>
              <a:rPr lang="zh-CN" sz="1800">
                <a:solidFill>
                  <a:schemeClr val="dk1"/>
                </a:solidFill>
              </a:rPr>
              <a:t> Sundays </a:t>
            </a:r>
            <a:r>
              <a:rPr lang="zh-CN" sz="1800" strike="sngStrike">
                <a:solidFill>
                  <a:srgbClr val="E06666"/>
                </a:solidFill>
              </a:rPr>
              <a:t>for</a:t>
            </a:r>
            <a:r>
              <a:rPr lang="zh-CN" sz="1800">
                <a:solidFill>
                  <a:schemeClr val="dk1"/>
                </a:solidFill>
              </a:rPr>
              <a:t> football</a:t>
            </a:r>
            <a:r>
              <a:rPr lang="zh-CN" sz="1800">
                <a:solidFill>
                  <a:srgbClr val="E06666"/>
                </a:solidFill>
              </a:rPr>
              <a:t>.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 strike="sngStrike">
                <a:solidFill>
                  <a:srgbClr val="E06666"/>
                </a:solidFill>
              </a:rPr>
              <a:t>They have all the</a:t>
            </a:r>
            <a:r>
              <a:rPr lang="zh-CN" sz="1800">
                <a:solidFill>
                  <a:schemeClr val="dk1"/>
                </a:solidFill>
              </a:rPr>
              <a:t> game</a:t>
            </a:r>
            <a:r>
              <a:rPr lang="zh-CN" sz="1800">
                <a:solidFill>
                  <a:srgbClr val="E06666"/>
                </a:solidFill>
              </a:rPr>
              <a:t>s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 strike="sngStrike">
                <a:solidFill>
                  <a:srgbClr val="E06666"/>
                </a:solidFill>
              </a:rPr>
              <a:t>on</a:t>
            </a:r>
            <a:r>
              <a:rPr lang="zh-CN" sz="1800">
                <a:solidFill>
                  <a:srgbClr val="E06666"/>
                </a:solidFill>
              </a:rPr>
              <a:t>,</a:t>
            </a:r>
            <a:r>
              <a:rPr lang="zh-CN" sz="1800">
                <a:solidFill>
                  <a:schemeClr val="dk1"/>
                </a:solidFill>
              </a:rPr>
              <a:t> great bloody</a:t>
            </a:r>
            <a:r>
              <a:rPr lang="zh-CN" sz="1800">
                <a:solidFill>
                  <a:srgbClr val="E06666"/>
                </a:solidFill>
              </a:rPr>
              <a:t>s, </a:t>
            </a:r>
            <a:r>
              <a:rPr lang="zh-CN" sz="1800" strike="sngStrike">
                <a:solidFill>
                  <a:srgbClr val="E06666"/>
                </a:solidFill>
              </a:rPr>
              <a:t>and</a:t>
            </a:r>
            <a:r>
              <a:rPr lang="zh-CN" sz="1800">
                <a:solidFill>
                  <a:schemeClr val="dk1"/>
                </a:solidFill>
              </a:rPr>
              <a:t> awesome breakfast</a:t>
            </a:r>
            <a:r>
              <a:rPr lang="zh-CN" sz="1800">
                <a:solidFill>
                  <a:srgbClr val="E06666"/>
                </a:solidFill>
              </a:rPr>
              <a:t>!</a:t>
            </a:r>
            <a:r>
              <a:rPr lang="zh-CN" sz="1800">
                <a:solidFill>
                  <a:schemeClr val="dk1"/>
                </a:solidFill>
              </a:rPr>
              <a:t>  </a:t>
            </a:r>
            <a:r>
              <a:rPr lang="zh-CN" sz="1800">
                <a:solidFill>
                  <a:srgbClr val="E06666"/>
                </a:solidFill>
              </a:rPr>
              <a:t>L</a:t>
            </a:r>
            <a:r>
              <a:rPr lang="zh-CN" sz="1800">
                <a:solidFill>
                  <a:schemeClr val="dk1"/>
                </a:solidFill>
              </a:rPr>
              <a:t>oco </a:t>
            </a:r>
            <a:r>
              <a:rPr lang="zh-CN" sz="1800" strike="sngStrike">
                <a:solidFill>
                  <a:srgbClr val="E06666"/>
                </a:solidFill>
              </a:rPr>
              <a:t>is my</a:t>
            </a:r>
            <a:r>
              <a:rPr lang="zh-CN" sz="1800">
                <a:solidFill>
                  <a:srgbClr val="E06666"/>
                </a:solidFill>
              </a:rPr>
              <a:t> local</a:t>
            </a:r>
            <a:r>
              <a:rPr lang="zh-CN" sz="1800">
                <a:solidFill>
                  <a:schemeClr val="dk1"/>
                </a:solidFill>
              </a:rPr>
              <a:t> water</a:t>
            </a:r>
            <a:r>
              <a:rPr lang="zh-CN" sz="1800">
                <a:solidFill>
                  <a:srgbClr val="E06666"/>
                </a:solidFill>
              </a:rPr>
              <a:t>ing</a:t>
            </a:r>
            <a:r>
              <a:rPr lang="zh-CN" sz="1800">
                <a:solidFill>
                  <a:schemeClr val="dk1"/>
                </a:solidFill>
              </a:rPr>
              <a:t> hole </a:t>
            </a:r>
            <a:r>
              <a:rPr lang="zh-CN" sz="1800" strike="sngStrike">
                <a:solidFill>
                  <a:srgbClr val="E06666"/>
                </a:solidFill>
              </a:rPr>
              <a:t>and I</a:t>
            </a:r>
            <a:r>
              <a:rPr lang="zh-CN" sz="1800">
                <a:solidFill>
                  <a:schemeClr val="dk1"/>
                </a:solidFill>
              </a:rPr>
              <a:t> always </a:t>
            </a:r>
            <a:r>
              <a:rPr lang="zh-CN" sz="1800" strike="sngStrike">
                <a:solidFill>
                  <a:srgbClr val="E06666"/>
                </a:solidFill>
              </a:rPr>
              <a:t>have a</a:t>
            </a:r>
            <a:r>
              <a:rPr lang="zh-CN" sz="1800">
                <a:solidFill>
                  <a:schemeClr val="dk1"/>
                </a:solidFill>
              </a:rPr>
              <a:t> great time </a:t>
            </a:r>
            <a:r>
              <a:rPr lang="zh-CN" sz="1800" strike="sngStrike">
                <a:solidFill>
                  <a:srgbClr val="E06666"/>
                </a:solidFill>
              </a:rPr>
              <a:t>with the</a:t>
            </a:r>
            <a:r>
              <a:rPr lang="zh-CN" sz="1800">
                <a:solidFill>
                  <a:schemeClr val="dk1"/>
                </a:solidFill>
              </a:rPr>
              <a:t> staff</a:t>
            </a:r>
            <a:r>
              <a:rPr lang="zh-CN" sz="1800">
                <a:solidFill>
                  <a:srgbClr val="E06666"/>
                </a:solidFill>
              </a:rPr>
              <a:t>.</a:t>
            </a:r>
            <a:endParaRPr sz="18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462050" y="1306100"/>
            <a:ext cx="32424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com</a:t>
            </a:r>
            <a:r>
              <a:rPr lang="zh-CN" sz="1800">
                <a:solidFill>
                  <a:srgbClr val="E06666"/>
                </a:solidFill>
              </a:rPr>
              <a:t>e</a:t>
            </a:r>
            <a:r>
              <a:rPr lang="zh-CN" sz="1800"/>
              <a:t> </a:t>
            </a:r>
            <a:r>
              <a:rPr lang="zh-CN" sz="1800">
                <a:solidFill>
                  <a:srgbClr val="E06666"/>
                </a:solidFill>
              </a:rPr>
              <a:t>l</a:t>
            </a:r>
            <a:r>
              <a:rPr lang="zh-CN" sz="1800"/>
              <a:t>oco mill since open love com</a:t>
            </a:r>
            <a:r>
              <a:rPr lang="zh-CN" sz="1800">
                <a:solidFill>
                  <a:srgbClr val="E06666"/>
                </a:solidFill>
              </a:rPr>
              <a:t>e</a:t>
            </a:r>
            <a:r>
              <a:rPr lang="zh-CN" sz="1800"/>
              <a:t> especially </a:t>
            </a:r>
            <a:r>
              <a:rPr lang="zh-CN" sz="1800">
                <a:solidFill>
                  <a:srgbClr val="E06666"/>
                </a:solidFill>
              </a:rPr>
              <a:t>s</a:t>
            </a:r>
            <a:r>
              <a:rPr lang="zh-CN" sz="1800"/>
              <a:t>undays football game great bloody awesome breakfast </a:t>
            </a:r>
            <a:r>
              <a:rPr lang="zh-CN" sz="1800">
                <a:solidFill>
                  <a:srgbClr val="E06666"/>
                </a:solidFill>
              </a:rPr>
              <a:t>l</a:t>
            </a:r>
            <a:r>
              <a:rPr lang="zh-CN" sz="1800"/>
              <a:t>oco local water hole always great time staff</a:t>
            </a:r>
            <a:endParaRPr sz="1800"/>
          </a:p>
        </p:txBody>
      </p:sp>
      <p:cxnSp>
        <p:nvCxnSpPr>
          <p:cNvPr id="139" name="Google Shape;139;p19"/>
          <p:cNvCxnSpPr/>
          <p:nvPr/>
        </p:nvCxnSpPr>
        <p:spPr>
          <a:xfrm>
            <a:off x="4479150" y="2484725"/>
            <a:ext cx="72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5874" l="3659" r="6193" t="5794"/>
          <a:stretch/>
        </p:blipFill>
        <p:spPr>
          <a:xfrm>
            <a:off x="2109350" y="569425"/>
            <a:ext cx="6837300" cy="44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6644850" y="1548675"/>
            <a:ext cx="871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Summer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6266100" y="2027025"/>
            <a:ext cx="72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Winter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7" name="Google Shape;147;p20"/>
          <p:cNvCxnSpPr/>
          <p:nvPr/>
        </p:nvCxnSpPr>
        <p:spPr>
          <a:xfrm>
            <a:off x="6826475" y="2288100"/>
            <a:ext cx="1467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7095950" y="1829525"/>
            <a:ext cx="474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0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Trend by Season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1424550" y="-18950"/>
            <a:ext cx="6837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Mexican Food Popularity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4662" l="0" r="7002" t="7208"/>
          <a:stretch/>
        </p:blipFill>
        <p:spPr>
          <a:xfrm>
            <a:off x="2053500" y="528425"/>
            <a:ext cx="6991974" cy="44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